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9" r:id="rId6"/>
    <p:sldId id="261" r:id="rId7"/>
    <p:sldId id="262" r:id="rId8"/>
    <p:sldId id="263" r:id="rId9"/>
    <p:sldId id="264" r:id="rId10"/>
    <p:sldId id="270" r:id="rId11"/>
    <p:sldId id="267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3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4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b="1" cap="none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Cooper Black" panose="0208090404030B020404" pitchFamily="18" charset="0"/>
              </a:rPr>
              <a:t>WEB BANK</a:t>
            </a:r>
            <a:endParaRPr lang="en-US" sz="7200" b="1" cap="none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0000" endA="300" endPos="50000" dist="60007" dir="5400000" sy="-100000" algn="bl" rotWithShape="0"/>
              </a:effectLst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0997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>
                <a:ln>
                  <a:solidFill>
                    <a:schemeClr val="bg1"/>
                  </a:solidFill>
                </a:ln>
                <a:solidFill>
                  <a:schemeClr val="tx1">
                    <a:lumMod val="75000"/>
                  </a:schemeClr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Log out</a:t>
            </a:r>
            <a:endParaRPr lang="en-US" sz="6000" b="1" dirty="0">
              <a:ln>
                <a:solidFill>
                  <a:schemeClr val="bg1"/>
                </a:solidFill>
              </a:ln>
              <a:solidFill>
                <a:schemeClr val="tx1">
                  <a:lumMod val="75000"/>
                </a:schemeClr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928554"/>
            <a:ext cx="10363826" cy="3862646"/>
          </a:xfrm>
        </p:spPr>
        <p:txBody>
          <a:bodyPr/>
          <a:lstStyle/>
          <a:p>
            <a:r>
              <a:rPr lang="en-US" b="1" cap="none" dirty="0" smtClean="0">
                <a:ln>
                  <a:solidFill>
                    <a:schemeClr val="bg1"/>
                  </a:solidFill>
                </a:ln>
                <a:latin typeface="Calibri" panose="020F0502020204030204" pitchFamily="34" charset="0"/>
                <a:cs typeface="Calibri" panose="020F0502020204030204" pitchFamily="34" charset="0"/>
              </a:rPr>
              <a:t>It is safe to log out when your work is done</a:t>
            </a:r>
            <a:endParaRPr lang="en-US" b="1" cap="none" dirty="0">
              <a:ln>
                <a:solidFill>
                  <a:schemeClr val="bg1"/>
                </a:solidFill>
              </a:ln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0" y="2085194"/>
            <a:ext cx="43815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0463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n>
                  <a:solidFill>
                    <a:srgbClr val="FFC000"/>
                  </a:solidFill>
                </a:ln>
                <a:solidFill>
                  <a:srgbClr val="FFFF00"/>
                </a:solidFill>
                <a:effectLst>
                  <a:reflection blurRad="6350" stA="60000" endA="900" endPos="60000" dist="29997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  <a:r>
              <a:rPr lang="en-US" b="1" dirty="0" smtClean="0">
                <a:ln>
                  <a:solidFill>
                    <a:srgbClr val="FFC000"/>
                  </a:solidFill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r>
              <a:rPr lang="en-US" b="1" dirty="0">
                <a:ln>
                  <a:solidFill>
                    <a:srgbClr val="FFC000"/>
                  </a:solidFill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1" dirty="0">
                <a:ln>
                  <a:solidFill>
                    <a:srgbClr val="FFC000"/>
                  </a:solidFill>
                </a:ln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 dirty="0">
              <a:ln>
                <a:solidFill>
                  <a:srgbClr val="FFC000"/>
                </a:solidFill>
              </a:ln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fontAlgn="base"/>
            <a:r>
              <a:rPr lang="en-US" b="1" cap="none" dirty="0" smtClean="0">
                <a:ln>
                  <a:solidFill>
                    <a:schemeClr val="bg1"/>
                  </a:solidFill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This application is to provide a secure system. Our system is password protected​</a:t>
            </a:r>
          </a:p>
          <a:p>
            <a:pPr fontAlgn="base"/>
            <a:r>
              <a:rPr lang="en-US" b="1" cap="none" dirty="0" smtClean="0">
                <a:ln>
                  <a:solidFill>
                    <a:schemeClr val="bg1"/>
                  </a:solidFill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it only allows authorized user to access various functions available in the ​</a:t>
            </a:r>
          </a:p>
          <a:p>
            <a:pPr marL="0" indent="0" fontAlgn="base">
              <a:buNone/>
            </a:pPr>
            <a:endParaRPr lang="en-US" b="1" cap="none" dirty="0" smtClean="0">
              <a:ln>
                <a:solidFill>
                  <a:schemeClr val="bg1"/>
                </a:solidFill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714" y="3557259"/>
            <a:ext cx="5115982" cy="247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0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n>
                  <a:solidFill>
                    <a:srgbClr val="7030A0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r>
              <a:rPr lang="en-US" b="1" dirty="0" smtClean="0">
                <a:ln>
                  <a:solidFill>
                    <a:srgbClr val="FFC000"/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endParaRPr lang="en-US" b="1" dirty="0">
              <a:ln>
                <a:solidFill>
                  <a:srgbClr val="FFC000"/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cap="none" dirty="0" smtClean="0">
                <a:ln>
                  <a:solidFill>
                    <a:schemeClr val="bg1"/>
                  </a:solidFill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This application we can access the bank through our mobiles from anywhere. And can access all the futures of the bank  easily​</a:t>
            </a:r>
            <a:endParaRPr lang="en-US" b="1" cap="none" dirty="0">
              <a:ln>
                <a:solidFill>
                  <a:schemeClr val="bg1"/>
                </a:solidFill>
              </a:ln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7649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81" y="3054146"/>
            <a:ext cx="10364451" cy="1596177"/>
          </a:xfrm>
        </p:spPr>
        <p:txBody>
          <a:bodyPr>
            <a:prstTxWarp prst="textArchUp">
              <a:avLst/>
            </a:prstTxWarp>
            <a:normAutofit/>
          </a:bodyPr>
          <a:lstStyle/>
          <a:p>
            <a:r>
              <a:rPr lang="en-US" sz="80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Cooper Black" panose="0208090404030B020404" pitchFamily="18" charset="0"/>
              </a:rPr>
              <a:t>Thank you</a:t>
            </a:r>
            <a:endParaRPr lang="en-US" sz="80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0000" endA="300" endPos="50000" dist="60007" dir="5400000" sy="-100000" algn="bl" rotWithShape="0"/>
              </a:effectLst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5125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b="1" dirty="0" smtClean="0">
                <a:ln>
                  <a:solidFill>
                    <a:schemeClr val="bg2"/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0000" endA="300" endPos="50000" dist="29997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b="1" dirty="0">
              <a:ln>
                <a:solidFill>
                  <a:schemeClr val="bg2"/>
                </a:solidFill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0000" endA="300" endPos="50000" dist="29997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fontAlgn="base"/>
            <a:r>
              <a:rPr lang="en-US" b="1" cap="none" dirty="0" smtClean="0">
                <a:ln>
                  <a:solidFill>
                    <a:schemeClr val="bg1"/>
                  </a:solidFill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This bank application management system is an online software designed in the java programming language for the purpose of effective online banking system​</a:t>
            </a:r>
          </a:p>
          <a:p>
            <a:pPr fontAlgn="base"/>
            <a:r>
              <a:rPr lang="en-US" b="1" cap="none" dirty="0" smtClean="0">
                <a:ln>
                  <a:solidFill>
                    <a:schemeClr val="bg1"/>
                  </a:solidFill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It mainly aims at making the bank system easily accessible from anywhere and improving and enhancing the running banking process​</a:t>
            </a:r>
          </a:p>
          <a:p>
            <a:pPr fontAlgn="base"/>
            <a:r>
              <a:rPr lang="en-US" b="1" cap="none" dirty="0" smtClean="0">
                <a:ln>
                  <a:solidFill>
                    <a:schemeClr val="bg1"/>
                  </a:solidFill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use of this application, bank customers don’t need to go bank enquiry regarding their balance or to transfer to others​</a:t>
            </a:r>
          </a:p>
          <a:p>
            <a:endParaRPr lang="en-US" b="1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1433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49" y="177711"/>
            <a:ext cx="10364451" cy="1596177"/>
          </a:xfrm>
        </p:spPr>
        <p:txBody>
          <a:bodyPr/>
          <a:lstStyle/>
          <a:p>
            <a:r>
              <a:rPr lang="en-US" b="1" dirty="0" smtClean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rgbClr val="99FF3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Account type</a:t>
            </a:r>
            <a:endParaRPr lang="en-US" b="1" dirty="0">
              <a:ln>
                <a:solidFill>
                  <a:schemeClr val="accent1">
                    <a:lumMod val="50000"/>
                  </a:schemeClr>
                </a:solidFill>
              </a:ln>
              <a:solidFill>
                <a:srgbClr val="99FF33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149" y="1685448"/>
            <a:ext cx="10363826" cy="4731977"/>
          </a:xfrm>
        </p:spPr>
        <p:txBody>
          <a:bodyPr/>
          <a:lstStyle/>
          <a:p>
            <a:pPr fontAlgn="base"/>
            <a:r>
              <a:rPr lang="en-US" b="1" cap="none" dirty="0" smtClean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2400" b="1" cap="none" dirty="0" smtClean="0">
                <a:ln>
                  <a:solidFill>
                    <a:schemeClr val="bg1"/>
                  </a:solidFill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Using this application user can manage following account type​</a:t>
            </a:r>
          </a:p>
          <a:p>
            <a:pPr fontAlgn="base"/>
            <a:r>
              <a:rPr lang="en-US" sz="2400" b="1" cap="none" dirty="0" smtClean="0">
                <a:ln>
                  <a:solidFill>
                    <a:schemeClr val="bg1"/>
                  </a:solidFill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Savings account​</a:t>
            </a:r>
          </a:p>
          <a:p>
            <a:pPr marL="0" indent="0" fontAlgn="base">
              <a:buNone/>
            </a:pPr>
            <a:endParaRPr lang="en-US" sz="2400" b="1" cap="none" dirty="0" smtClean="0">
              <a:ln>
                <a:solidFill>
                  <a:schemeClr val="bg1"/>
                </a:solidFill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fontAlgn="base">
              <a:buNone/>
            </a:pPr>
            <a:endParaRPr lang="en-US" sz="2400" b="1" cap="none" dirty="0">
              <a:ln>
                <a:solidFill>
                  <a:schemeClr val="bg1"/>
                </a:solidFill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fontAlgn="base">
              <a:buNone/>
            </a:pPr>
            <a:endParaRPr lang="en-US" sz="2400" b="1" cap="none" dirty="0" smtClean="0">
              <a:ln>
                <a:solidFill>
                  <a:schemeClr val="bg1"/>
                </a:solidFill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/>
            <a:r>
              <a:rPr lang="en-US" sz="2400" b="1" cap="none" dirty="0" smtClean="0">
                <a:ln>
                  <a:solidFill>
                    <a:schemeClr val="bg1"/>
                  </a:solidFill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Current account</a:t>
            </a:r>
            <a:r>
              <a:rPr lang="en-US" dirty="0" smtClean="0">
                <a:effectLst/>
              </a:rPr>
              <a:t>​</a:t>
            </a:r>
            <a:endParaRPr lang="en-US" dirty="0">
              <a:effectLst/>
            </a:endParaRPr>
          </a:p>
          <a:p>
            <a:pPr marL="0" indent="0" fontAlgn="base">
              <a:buNone/>
            </a:pPr>
            <a:r>
              <a:rPr lang="en-US" dirty="0" smtClean="0">
                <a:effectLst/>
              </a:rPr>
              <a:t>​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451" y="4463936"/>
            <a:ext cx="3649287" cy="1850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659" y="2816020"/>
            <a:ext cx="3250883" cy="176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41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reflection blurRad="6350" stA="60000" endA="900" endPos="60000" dist="60007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Registration</a:t>
            </a:r>
            <a:r>
              <a:rPr lang="en-US" dirty="0">
                <a:ln>
                  <a:solidFill>
                    <a:schemeClr val="accent4">
                      <a:lumMod val="50000"/>
                    </a:schemeClr>
                  </a:solidFill>
                </a:ln>
                <a:effectLst/>
              </a:rPr>
              <a:t>​</a:t>
            </a:r>
            <a:r>
              <a:rPr lang="en-US" dirty="0">
                <a:effectLst/>
              </a:rPr>
              <a:t/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b="1" cap="none" dirty="0" smtClean="0">
                <a:ln>
                  <a:solidFill>
                    <a:schemeClr val="bg1"/>
                  </a:solidFill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It asks  for the details of the customer</a:t>
            </a:r>
            <a:r>
              <a:rPr lang="en-US" sz="2400" b="1" dirty="0" smtClean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​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331" y="2577658"/>
            <a:ext cx="4444538" cy="300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968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>
                <a:ln>
                  <a:solidFill>
                    <a:srgbClr val="FF0000"/>
                  </a:solidFill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Log in</a:t>
            </a:r>
            <a:endParaRPr lang="en-US" sz="6000" b="1" dirty="0">
              <a:ln>
                <a:solidFill>
                  <a:srgbClr val="FF0000"/>
                </a:solidFill>
              </a:ln>
              <a:solidFill>
                <a:srgbClr val="FFC00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400" b="1" cap="none" dirty="0" smtClean="0">
                <a:ln>
                  <a:solidFill>
                    <a:schemeClr val="bg1"/>
                  </a:solidFill>
                </a:ln>
                <a:latin typeface="Calibri" panose="020F0502020204030204" pitchFamily="34" charset="0"/>
                <a:cs typeface="Calibri" panose="020F0502020204030204" pitchFamily="34" charset="0"/>
              </a:rPr>
              <a:t>After registration user should login in to the account</a:t>
            </a:r>
          </a:p>
          <a:p>
            <a:r>
              <a:rPr lang="en-US" sz="2400" b="1" cap="none" dirty="0" smtClean="0">
                <a:ln>
                  <a:solidFill>
                    <a:schemeClr val="bg1"/>
                  </a:solidFill>
                </a:ln>
                <a:latin typeface="Calibri" panose="020F0502020204030204" pitchFamily="34" charset="0"/>
                <a:cs typeface="Calibri" panose="020F0502020204030204" pitchFamily="34" charset="0"/>
              </a:rPr>
              <a:t>After log in user can access this features like</a:t>
            </a:r>
          </a:p>
          <a:p>
            <a:pPr marL="457200" indent="-457200">
              <a:buFont typeface="+mj-lt"/>
              <a:buAutoNum type="arabicPeriod"/>
            </a:pPr>
            <a:r>
              <a:rPr lang="en-US" cap="none" dirty="0" smtClean="0"/>
              <a:t> </a:t>
            </a:r>
            <a:r>
              <a:rPr lang="en-US" b="1" cap="none" dirty="0" smtClean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Transaction details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cap="none" dirty="0" smtClean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Updates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cap="none" dirty="0" smtClean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Complaints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cap="none" dirty="0" smtClean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View Transactions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7417" y="2487399"/>
            <a:ext cx="2964873" cy="26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903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369135"/>
            <a:ext cx="10364451" cy="1596177"/>
          </a:xfrm>
        </p:spPr>
        <p:txBody>
          <a:bodyPr/>
          <a:lstStyle/>
          <a:p>
            <a:r>
              <a:rPr lang="en-US" sz="40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Transaction</a:t>
            </a:r>
            <a:r>
              <a:rPr lang="en-US" dirty="0">
                <a:effectLst/>
              </a:rPr>
              <a:t>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371600"/>
            <a:ext cx="10363826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cap="none" dirty="0" smtClean="0">
                <a:ln>
                  <a:solidFill>
                    <a:schemeClr val="bg1"/>
                  </a:solidFill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Deposit​</a:t>
            </a:r>
          </a:p>
          <a:p>
            <a:endParaRPr lang="en-US" b="1" cap="none" dirty="0">
              <a:ln>
                <a:solidFill>
                  <a:schemeClr val="bg1"/>
                </a:solidFill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b="1" cap="none" dirty="0" smtClean="0">
              <a:ln>
                <a:solidFill>
                  <a:schemeClr val="bg1"/>
                </a:solidFill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b="1" cap="none" dirty="0" smtClean="0">
                <a:ln>
                  <a:solidFill>
                    <a:schemeClr val="bg1"/>
                  </a:solidFill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b="1" cap="none" dirty="0" smtClean="0">
                <a:ln>
                  <a:solidFill>
                    <a:schemeClr val="bg1"/>
                  </a:solidFill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cap="none" dirty="0" smtClean="0">
                <a:ln>
                  <a:solidFill>
                    <a:schemeClr val="bg1"/>
                  </a:solidFill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withdrawal​</a:t>
            </a:r>
          </a:p>
          <a:p>
            <a:pPr marL="0" indent="0">
              <a:buNone/>
            </a:pPr>
            <a:endParaRPr lang="en-US" b="1" cap="none" dirty="0">
              <a:ln>
                <a:solidFill>
                  <a:schemeClr val="bg1"/>
                </a:solidFill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b="1" cap="none" dirty="0" smtClean="0">
              <a:ln>
                <a:solidFill>
                  <a:schemeClr val="bg1"/>
                </a:solidFill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b="1" cap="none" dirty="0" smtClean="0">
                <a:ln>
                  <a:solidFill>
                    <a:schemeClr val="bg1"/>
                  </a:solidFill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b="1" cap="none" dirty="0" smtClean="0">
                <a:ln>
                  <a:solidFill>
                    <a:schemeClr val="bg1"/>
                  </a:solidFill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cap="none" dirty="0" smtClean="0">
                <a:ln>
                  <a:solidFill>
                    <a:schemeClr val="bg1"/>
                  </a:solidFill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transfer money</a:t>
            </a:r>
            <a:r>
              <a:rPr lang="en-US" dirty="0" smtClean="0">
                <a:ln>
                  <a:solidFill>
                    <a:schemeClr val="bg1"/>
                  </a:solidFill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​</a:t>
            </a:r>
            <a:r>
              <a:rPr lang="en-US" dirty="0">
                <a:ln>
                  <a:solidFill>
                    <a:schemeClr val="bg1"/>
                  </a:solidFill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dirty="0">
                <a:ln>
                  <a:solidFill>
                    <a:schemeClr val="bg1"/>
                  </a:solidFill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ln>
                <a:solidFill>
                  <a:schemeClr val="bg1"/>
                </a:solidFill>
              </a:ln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684" y="1829152"/>
            <a:ext cx="2685670" cy="14487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684" y="3619218"/>
            <a:ext cx="2685670" cy="14487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84" y="5409285"/>
            <a:ext cx="2685670" cy="130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4393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View transaction</a:t>
            </a:r>
            <a:r>
              <a:rPr lang="en-US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400" b="1" cap="none" dirty="0" smtClean="0">
                <a:ln>
                  <a:solidFill>
                    <a:schemeClr val="bg1"/>
                  </a:solidFill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This is used to see all the transactions</a:t>
            </a:r>
            <a:r>
              <a:rPr lang="en-US" dirty="0" smtClean="0">
                <a:effectLst/>
              </a:rPr>
              <a:t>​</a:t>
            </a:r>
            <a:r>
              <a:rPr lang="en-US" dirty="0">
                <a:effectLst/>
              </a:rPr>
              <a:t/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​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26" y="2943395"/>
            <a:ext cx="7003473" cy="345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2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Update credentials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cap="none" dirty="0" smtClean="0">
                <a:ln>
                  <a:solidFill>
                    <a:schemeClr val="bg1"/>
                  </a:solidFill>
                </a:ln>
                <a:latin typeface="Calibri" panose="020F0502020204030204" pitchFamily="34" charset="0"/>
                <a:cs typeface="Calibri" panose="020F0502020204030204" pitchFamily="34" charset="0"/>
              </a:rPr>
              <a:t>When the user wants to change his/her details then this update credentials will help us</a:t>
            </a:r>
            <a:endParaRPr lang="en-US" b="1" cap="none" dirty="0">
              <a:ln>
                <a:solidFill>
                  <a:schemeClr val="bg1"/>
                </a:solidFill>
              </a:ln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102" y="3004012"/>
            <a:ext cx="26574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9340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Complaints</a:t>
            </a:r>
            <a:r>
              <a:rPr lang="en-US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cap="none" dirty="0" smtClean="0">
                <a:ln>
                  <a:solidFill>
                    <a:schemeClr val="bg1"/>
                  </a:solidFill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It notes the complaints given by the customer​</a:t>
            </a:r>
            <a:endParaRPr lang="en-US" b="1" cap="none" dirty="0">
              <a:ln>
                <a:solidFill>
                  <a:schemeClr val="bg1"/>
                </a:solidFill>
              </a:ln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2981325"/>
            <a:ext cx="619125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17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4B4B4B"/>
      </a:dk2>
      <a:lt2>
        <a:srgbClr val="B5B5B5"/>
      </a:lt2>
      <a:accent1>
        <a:srgbClr val="9AC43E"/>
      </a:accent1>
      <a:accent2>
        <a:srgbClr val="44BA98"/>
      </a:accent2>
      <a:accent3>
        <a:srgbClr val="43A9D9"/>
      </a:accent3>
      <a:accent4>
        <a:srgbClr val="6274D8"/>
      </a:accent4>
      <a:accent5>
        <a:srgbClr val="AB54D7"/>
      </a:accent5>
      <a:accent6>
        <a:srgbClr val="D15B37"/>
      </a:accent6>
      <a:hlink>
        <a:srgbClr val="BFE962"/>
      </a:hlink>
      <a:folHlink>
        <a:srgbClr val="C0D591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892FADA9-420D-4323-A7A4-C1060166525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120</TotalTime>
  <Words>275</Words>
  <Application>Microsoft Office PowerPoint</Application>
  <PresentationFormat>Widescreen</PresentationFormat>
  <Paragraphs>44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Cooper Black</vt:lpstr>
      <vt:lpstr>Times New Roman</vt:lpstr>
      <vt:lpstr>Tw Cen MT</vt:lpstr>
      <vt:lpstr>Droplet</vt:lpstr>
      <vt:lpstr>WEB BANK</vt:lpstr>
      <vt:lpstr>introduction</vt:lpstr>
      <vt:lpstr>Account type</vt:lpstr>
      <vt:lpstr>Registration​ ​</vt:lpstr>
      <vt:lpstr>Log in</vt:lpstr>
      <vt:lpstr>Transaction​</vt:lpstr>
      <vt:lpstr>View transaction​</vt:lpstr>
      <vt:lpstr>Update credentials</vt:lpstr>
      <vt:lpstr>Complaints​</vt:lpstr>
      <vt:lpstr>Log out</vt:lpstr>
      <vt:lpstr>Benefits​ </vt:lpstr>
      <vt:lpstr>Conclusion​</vt:lpstr>
      <vt:lpstr>Thank you</vt:lpstr>
    </vt:vector>
  </TitlesOfParts>
  <Company>HCL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bank</dc:title>
  <dc:creator>Tummalapalli S S S N V Pavan Kumar</dc:creator>
  <cp:lastModifiedBy>Chittala Balaji Siva Naga Sai Suresh</cp:lastModifiedBy>
  <cp:revision>16</cp:revision>
  <dcterms:created xsi:type="dcterms:W3CDTF">2020-08-30T11:41:23Z</dcterms:created>
  <dcterms:modified xsi:type="dcterms:W3CDTF">2020-09-02T09:24:22Z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0f453c5f-050c-4b95-8ef9-374298365c5d</vt:lpwstr>
  </property>
  <property fmtid="{D5CDD505-2E9C-101B-9397-08002B2CF9AE}" pid="3" name="HCLClassification">
    <vt:lpwstr>HCL_Cla5s_Publ1c</vt:lpwstr>
  </property>
  <property fmtid="{D5CDD505-2E9C-101B-9397-08002B2CF9AE}" pid="4" name="HCL_Cla5s_D6">
    <vt:lpwstr>False</vt:lpwstr>
  </property>
</Properties>
</file>